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313" r:id="rId4"/>
    <p:sldId id="259" r:id="rId5"/>
    <p:sldId id="260" r:id="rId6"/>
    <p:sldId id="262" r:id="rId7"/>
    <p:sldId id="261" r:id="rId8"/>
    <p:sldId id="307" r:id="rId9"/>
    <p:sldId id="281" r:id="rId10"/>
    <p:sldId id="309" r:id="rId11"/>
    <p:sldId id="308" r:id="rId12"/>
    <p:sldId id="282" r:id="rId13"/>
    <p:sldId id="284" r:id="rId14"/>
    <p:sldId id="280" r:id="rId15"/>
    <p:sldId id="277" r:id="rId16"/>
    <p:sldId id="310" r:id="rId17"/>
    <p:sldId id="312" r:id="rId18"/>
    <p:sldId id="311" r:id="rId19"/>
    <p:sldId id="263" r:id="rId20"/>
    <p:sldId id="264" r:id="rId21"/>
    <p:sldId id="265" r:id="rId22"/>
    <p:sldId id="266" r:id="rId23"/>
    <p:sldId id="267" r:id="rId24"/>
    <p:sldId id="271" r:id="rId25"/>
    <p:sldId id="268" r:id="rId26"/>
    <p:sldId id="269" r:id="rId27"/>
    <p:sldId id="272" r:id="rId28"/>
    <p:sldId id="270" r:id="rId29"/>
    <p:sldId id="314" r:id="rId30"/>
    <p:sldId id="315" r:id="rId31"/>
    <p:sldId id="316" r:id="rId32"/>
    <p:sldId id="317" r:id="rId33"/>
    <p:sldId id="318" r:id="rId34"/>
    <p:sldId id="319" r:id="rId3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9F173"/>
    <a:srgbClr val="0F009A"/>
    <a:srgbClr val="0A0068"/>
    <a:srgbClr val="120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8" autoAdjust="0"/>
    <p:restoredTop sz="94660"/>
  </p:normalViewPr>
  <p:slideViewPr>
    <p:cSldViewPr>
      <p:cViewPr>
        <p:scale>
          <a:sx n="50" d="100"/>
          <a:sy n="50" d="100"/>
        </p:scale>
        <p:origin x="-2400" y="-10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FD9A3-F876-41AC-894A-5C6DEC741E2B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66B97-0FE2-4F5A-B41D-A64A915390D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617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66B97-0FE2-4F5A-B41D-A64A915390D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755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66B97-0FE2-4F5A-B41D-A64A915390D3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5837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66B97-0FE2-4F5A-B41D-A64A915390D3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75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5669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1051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34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2613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16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018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232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8491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129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57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14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99901-E82B-4F8D-9A3D-DE8BA369349E}" type="datetimeFigureOut">
              <a:rPr lang="ru-RU" smtClean="0"/>
              <a:t>03.10.2024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743F5-3C0D-47E2-8BD8-BA481FEBCFB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8956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gif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jpe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9.xml"/><Relationship Id="rId3" Type="http://schemas.openxmlformats.org/officeDocument/2006/relationships/image" Target="../media/image13.jpeg"/><Relationship Id="rId7" Type="http://schemas.openxmlformats.org/officeDocument/2006/relationships/slide" Target="slide20.xml"/><Relationship Id="rId12" Type="http://schemas.openxmlformats.org/officeDocument/2006/relationships/slide" Target="slide2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27.xml"/><Relationship Id="rId5" Type="http://schemas.openxmlformats.org/officeDocument/2006/relationships/slide" Target="slide7.xml"/><Relationship Id="rId10" Type="http://schemas.openxmlformats.org/officeDocument/2006/relationships/slide" Target="slide28.xml"/><Relationship Id="rId4" Type="http://schemas.openxmlformats.org/officeDocument/2006/relationships/slide" Target="slide5.xml"/><Relationship Id="rId9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Layout" Target="../slideLayouts/slideLayout7.xml"/><Relationship Id="rId7" Type="http://schemas.openxmlformats.org/officeDocument/2006/relationships/slide" Target="slide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slide" Target="slide13.xml"/><Relationship Id="rId18" Type="http://schemas.openxmlformats.org/officeDocument/2006/relationships/slide" Target="slide18.xml"/><Relationship Id="rId26" Type="http://schemas.openxmlformats.org/officeDocument/2006/relationships/slide" Target="slide26.xml"/><Relationship Id="rId3" Type="http://schemas.openxmlformats.org/officeDocument/2006/relationships/slide" Target="slide4.xml"/><Relationship Id="rId21" Type="http://schemas.openxmlformats.org/officeDocument/2006/relationships/slide" Target="slide21.xml"/><Relationship Id="rId7" Type="http://schemas.openxmlformats.org/officeDocument/2006/relationships/slide" Target="slide7.xml"/><Relationship Id="rId12" Type="http://schemas.openxmlformats.org/officeDocument/2006/relationships/slide" Target="slide12.xml"/><Relationship Id="rId17" Type="http://schemas.openxmlformats.org/officeDocument/2006/relationships/slide" Target="slide17.xml"/><Relationship Id="rId25" Type="http://schemas.openxmlformats.org/officeDocument/2006/relationships/slide" Target="slide25.xml"/><Relationship Id="rId33" Type="http://schemas.openxmlformats.org/officeDocument/2006/relationships/slide" Target="slide33.xml"/><Relationship Id="rId2" Type="http://schemas.openxmlformats.org/officeDocument/2006/relationships/image" Target="../media/image14.png"/><Relationship Id="rId16" Type="http://schemas.openxmlformats.org/officeDocument/2006/relationships/slide" Target="slide16.xml"/><Relationship Id="rId20" Type="http://schemas.openxmlformats.org/officeDocument/2006/relationships/slide" Target="slide20.xml"/><Relationship Id="rId29" Type="http://schemas.openxmlformats.org/officeDocument/2006/relationships/slide" Target="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24" Type="http://schemas.openxmlformats.org/officeDocument/2006/relationships/slide" Target="slide24.xml"/><Relationship Id="rId32" Type="http://schemas.openxmlformats.org/officeDocument/2006/relationships/slide" Target="slide32.xml"/><Relationship Id="rId5" Type="http://schemas.openxmlformats.org/officeDocument/2006/relationships/slide" Target="slide5.xml"/><Relationship Id="rId15" Type="http://schemas.openxmlformats.org/officeDocument/2006/relationships/slide" Target="slide15.xml"/><Relationship Id="rId23" Type="http://schemas.openxmlformats.org/officeDocument/2006/relationships/slide" Target="slide23.xml"/><Relationship Id="rId28" Type="http://schemas.openxmlformats.org/officeDocument/2006/relationships/slide" Target="slide28.xml"/><Relationship Id="rId10" Type="http://schemas.openxmlformats.org/officeDocument/2006/relationships/slide" Target="slide10.xml"/><Relationship Id="rId19" Type="http://schemas.openxmlformats.org/officeDocument/2006/relationships/slide" Target="slide19.xml"/><Relationship Id="rId31" Type="http://schemas.openxmlformats.org/officeDocument/2006/relationships/slide" Target="slide31.xml"/><Relationship Id="rId4" Type="http://schemas.openxmlformats.org/officeDocument/2006/relationships/audio" Target="../media/audio1.wav"/><Relationship Id="rId9" Type="http://schemas.openxmlformats.org/officeDocument/2006/relationships/slide" Target="slide9.xml"/><Relationship Id="rId14" Type="http://schemas.openxmlformats.org/officeDocument/2006/relationships/slide" Target="slide14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jpeg"/><Relationship Id="rId11" Type="http://schemas.openxmlformats.org/officeDocument/2006/relationships/image" Target="../media/image8.jpeg"/><Relationship Id="rId5" Type="http://schemas.openxmlformats.org/officeDocument/2006/relationships/image" Target="../media/image2.gif"/><Relationship Id="rId15" Type="http://schemas.openxmlformats.org/officeDocument/2006/relationships/image" Target="../media/image16.png"/><Relationship Id="rId10" Type="http://schemas.openxmlformats.org/officeDocument/2006/relationships/image" Target="../media/image7.jpeg"/><Relationship Id="rId4" Type="http://schemas.openxmlformats.org/officeDocument/2006/relationships/image" Target="../media/image1.jpeg"/><Relationship Id="rId9" Type="http://schemas.openxmlformats.org/officeDocument/2006/relationships/image" Target="../media/image6.jpeg"/><Relationship Id="rId14" Type="http://schemas.openxmlformats.org/officeDocument/2006/relationships/image" Target="../media/image2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slide" Target="slide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7.xml"/><Relationship Id="rId7" Type="http://schemas.openxmlformats.org/officeDocument/2006/relationships/slide" Target="slide3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.jpeg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slide" Target="slide3.xml"/><Relationship Id="rId5" Type="http://schemas.openxmlformats.org/officeDocument/2006/relationships/image" Target="../media/image15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---W-O-R-K----\2018\04.19 Гильфанова. Своя игра\слайды\S-0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72190" y="379967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Л</a:t>
            </a:r>
            <a:endParaRPr lang="ru-RU" sz="6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20192" y="334613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А</a:t>
            </a:r>
            <a:endParaRPr lang="ru-RU" sz="6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73221" y="345980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85893" y="334613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Е</a:t>
            </a:r>
          </a:p>
        </p:txBody>
      </p:sp>
      <p:pic>
        <p:nvPicPr>
          <p:cNvPr id="3" name="Picture 2" descr="Picture backgroun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0" y="-380578"/>
            <a:ext cx="9159200" cy="551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Z:\---W-O-R-K----\2018\04.19 Гильфанова. Своя игра\слайды\буквы\01-С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631" y="282233"/>
            <a:ext cx="1120422" cy="11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Z:\---W-O-R-K----\2018\04.19 Гильфанова. Своя игра\слайды\буквы\05-И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76496" y="3507834"/>
            <a:ext cx="112166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Z:\---W-O-R-K----\2018\04.19 Гильфанова. Своя игра\слайды\буквы\06-Г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08469" y="3507834"/>
            <a:ext cx="1098167" cy="11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Z:\---W-O-R-K----\2018\04.19 Гильфанова. Своя игра\слайды\буквы\07-Р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1682" y="3507834"/>
            <a:ext cx="1107643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Z:\---W-O-R-K----\2018\04.19 Гильфанова. Своя игра\слайды\буквы\08-А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9325" y="3498238"/>
            <a:ext cx="111465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Z:\---W-O-R-K----\2018\04.19 Гильфанова. Своя игра\слайды\буквы\03-О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0006" y="294371"/>
            <a:ext cx="1107643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:\---W-O-R-K----\2018\04.19 Гильфанова. Своя игра\слайды\буквы\02-В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9777" y="292979"/>
            <a:ext cx="1093622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Z:\---W-O-R-K----\2018\04.19 Гильфанова. Своя игра\слайды\буквы\04-О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498" y="283900"/>
            <a:ext cx="111465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af6381c21b9c71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058.7424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39552" y="235670"/>
            <a:ext cx="67723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Найди лишнее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73458" y="987574"/>
            <a:ext cx="8158981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Найди лишнее</a:t>
            </a:r>
            <a:r>
              <a:rPr lang="ru-RU" sz="2400" b="1" dirty="0" smtClean="0">
                <a:solidFill>
                  <a:srgbClr val="FFFF00"/>
                </a:solidFill>
              </a:rPr>
              <a:t>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sz="4400" dirty="0" smtClean="0">
                <a:solidFill>
                  <a:srgbClr val="A9F173"/>
                </a:solidFill>
              </a:rPr>
              <a:t>Молоко, творог, сметана, хлеб</a:t>
            </a:r>
            <a:endParaRPr lang="ru-RU" sz="4400" dirty="0">
              <a:solidFill>
                <a:srgbClr val="A9F173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51181" y="3078882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4400" dirty="0" smtClean="0"/>
              <a:t>Хлеб</a:t>
            </a:r>
            <a:endParaRPr lang="ru-RU" sz="4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43853" y="3078882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7311934" y="358306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63688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1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1920" y="150524"/>
            <a:ext cx="67003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Найди лишнее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28910" y="925749"/>
            <a:ext cx="8175538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Найди лишнее слово: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sz="3200" b="1" dirty="0" smtClean="0"/>
              <a:t>Вода, водитель, подводный, водичка</a:t>
            </a:r>
            <a:endParaRPr lang="ru-RU" sz="3200" b="1" dirty="0"/>
          </a:p>
          <a:p>
            <a:endParaRPr lang="ru-RU" sz="32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28910" y="3090350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</a:t>
            </a:r>
            <a:r>
              <a:rPr lang="ru-RU" sz="6000" dirty="0" smtClean="0"/>
              <a:t>водитель</a:t>
            </a:r>
            <a:endParaRPr lang="ru-RU" sz="60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103" y="3102220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6992294" y="286397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3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71287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Найди лишнее</a:t>
            </a:r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7831" y="975747"/>
            <a:ext cx="8227805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Найди лишнее слово</a:t>
            </a:r>
            <a:r>
              <a:rPr lang="ru-RU" sz="2400" b="1" dirty="0" smtClean="0">
                <a:solidFill>
                  <a:srgbClr val="FFFF00"/>
                </a:solidFill>
              </a:rPr>
              <a:t>:</a:t>
            </a:r>
          </a:p>
          <a:p>
            <a:r>
              <a:rPr lang="ru-RU" sz="4400" b="1" dirty="0" smtClean="0">
                <a:solidFill>
                  <a:srgbClr val="FFFF00"/>
                </a:solidFill>
              </a:rPr>
              <a:t>Ил, оно, дом, пух, рис</a:t>
            </a:r>
            <a:r>
              <a:rPr lang="ru-RU" sz="4400" b="1" dirty="0" smtClean="0"/>
              <a:t>  </a:t>
            </a:r>
          </a:p>
          <a:p>
            <a:endParaRPr lang="ru-RU" sz="4400" dirty="0" smtClean="0"/>
          </a:p>
          <a:p>
            <a:r>
              <a:rPr lang="ru-RU" sz="4400" dirty="0" smtClean="0"/>
              <a:t>   </a:t>
            </a:r>
            <a:endParaRPr lang="ru-RU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751181" y="3078882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5400" dirty="0" smtClean="0"/>
              <a:t>ОНО</a:t>
            </a:r>
            <a:endParaRPr lang="ru-RU" sz="5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51181" y="3018324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6948264" y="358170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1640" y="38023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7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69227" y="89293"/>
            <a:ext cx="6912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Найди лишнее</a:t>
            </a:r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7542" y="935112"/>
            <a:ext cx="7920882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Найди лишнее слово 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sz="4800" dirty="0" smtClean="0"/>
              <a:t>   От, до, иди, на, в , под</a:t>
            </a:r>
            <a:endParaRPr lang="ru-RU" sz="4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67542" y="3055953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</a:t>
            </a:r>
            <a:r>
              <a:rPr lang="ru-RU" sz="4400" dirty="0" smtClean="0"/>
              <a:t>иди</a:t>
            </a:r>
            <a:endParaRPr lang="ru-RU" sz="4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67542" y="3055953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6945786" y="211929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8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99608" y="21678"/>
            <a:ext cx="5061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Правила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424936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sz="4000" dirty="0" smtClean="0"/>
              <a:t>Что такое текст? Назови типы текстов   </a:t>
            </a:r>
            <a:endParaRPr lang="ru-RU" sz="4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84249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</a:t>
            </a:r>
            <a:r>
              <a:rPr lang="ru-RU" dirty="0"/>
              <a:t>Текст – </a:t>
            </a:r>
            <a:r>
              <a:rPr lang="ru-RU" dirty="0" smtClean="0"/>
              <a:t> два </a:t>
            </a:r>
            <a:r>
              <a:rPr lang="ru-RU" dirty="0"/>
              <a:t>или </a:t>
            </a:r>
            <a:r>
              <a:rPr lang="ru-RU" dirty="0" smtClean="0"/>
              <a:t>несколько </a:t>
            </a:r>
            <a:r>
              <a:rPr lang="ru-RU" dirty="0"/>
              <a:t>предложений. Предложения в тексте объединены общей темой и связаны друг с другом по смыслу.</a:t>
            </a:r>
          </a:p>
          <a:p>
            <a:r>
              <a:rPr lang="ru-RU" dirty="0" smtClean="0"/>
              <a:t>Текст </a:t>
            </a:r>
            <a:r>
              <a:rPr lang="ru-RU" dirty="0"/>
              <a:t>можно озаглавить</a:t>
            </a:r>
            <a:r>
              <a:rPr lang="ru-RU" dirty="0" smtClean="0"/>
              <a:t>. 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01880" y="3126718"/>
            <a:ext cx="8418592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4645820" y="14431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60859" y="267494"/>
            <a:ext cx="2444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Правила 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7776864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4800" dirty="0" smtClean="0"/>
              <a:t>Главные и второстепенные </a:t>
            </a:r>
            <a:endParaRPr lang="ru-RU" sz="48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68776" y="3041158"/>
            <a:ext cx="7803624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>
                <a:solidFill>
                  <a:srgbClr val="FFFF00"/>
                </a:solidFill>
              </a:rPr>
              <a:t>:</a:t>
            </a:r>
            <a:endParaRPr lang="ru-RU" dirty="0"/>
          </a:p>
        </p:txBody>
      </p:sp>
      <p:sp>
        <p:nvSpPr>
          <p:cNvPr id="26" name="Управляющая кнопка: в начало 25">
            <a:hlinkClick r:id="rId6" action="ppaction://hlinksldjump" highlightClick="1"/>
          </p:cNvPr>
          <p:cNvSpPr/>
          <p:nvPr/>
        </p:nvSpPr>
        <p:spPr>
          <a:xfrm>
            <a:off x="4465620" y="360040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360858" y="905486"/>
            <a:ext cx="8459613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</a:t>
            </a:r>
            <a:r>
              <a:rPr lang="ru-RU" sz="4000" dirty="0" smtClean="0"/>
              <a:t>Члены предложения делятся на 2 группы, назовите их</a:t>
            </a:r>
            <a:endParaRPr lang="ru-RU" sz="4000" dirty="0" smtClean="0">
              <a:solidFill>
                <a:schemeClr val="bg1"/>
              </a:solidFill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9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183088"/>
            <a:ext cx="24449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Правила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352928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/>
              <a:t> </a:t>
            </a:r>
            <a:r>
              <a:rPr lang="ru-RU" dirty="0" smtClean="0"/>
              <a:t> </a:t>
            </a:r>
            <a:r>
              <a:rPr lang="ru-RU" sz="3200" b="1" dirty="0" smtClean="0"/>
              <a:t>Что является грамматической основой предложения? </a:t>
            </a:r>
            <a:endParaRPr lang="ru-RU" sz="3200" b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7776864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</a:t>
            </a:r>
            <a:r>
              <a:rPr lang="ru-RU" sz="3600" dirty="0" smtClean="0"/>
              <a:t>Главные члены предложения</a:t>
            </a:r>
          </a:p>
          <a:p>
            <a:r>
              <a:rPr lang="ru-RU" sz="3600" dirty="0" smtClean="0">
                <a:solidFill>
                  <a:schemeClr val="bg1"/>
                </a:solidFill>
              </a:rPr>
              <a:t>Подлежащее и сказуемое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211344"/>
            <a:ext cx="7776864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4" action="ppaction://hlinksldjump" highlightClick="1"/>
          </p:cNvPr>
          <p:cNvSpPr/>
          <p:nvPr/>
        </p:nvSpPr>
        <p:spPr>
          <a:xfrm>
            <a:off x="4716016" y="30572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057962"/>
            <a:ext cx="487363" cy="4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787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62412" y="265596"/>
            <a:ext cx="4851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Правила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208912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</a:p>
          <a:p>
            <a:endParaRPr lang="ru-RU" sz="2400" b="1" dirty="0" smtClean="0">
              <a:solidFill>
                <a:srgbClr val="FFFF00"/>
              </a:solidFill>
            </a:endParaRPr>
          </a:p>
          <a:p>
            <a:r>
              <a:rPr lang="ru-RU" sz="3600" dirty="0" smtClean="0"/>
              <a:t>Какие бывают предложения по цели высказывания и по интонации?</a:t>
            </a:r>
            <a:r>
              <a:rPr lang="ru-RU" sz="3600" dirty="0"/>
              <a:t/>
            </a:r>
            <a:br>
              <a:rPr lang="ru-RU" sz="3600" dirty="0"/>
            </a:br>
            <a:endParaRPr lang="ru-RU" sz="3600" dirty="0"/>
          </a:p>
          <a:p>
            <a:r>
              <a:rPr lang="ru-RU" dirty="0" smtClean="0"/>
              <a:t>  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8352928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r>
              <a:rPr lang="ru-RU" dirty="0" smtClean="0"/>
              <a:t> </a:t>
            </a:r>
            <a:r>
              <a:rPr lang="ru-RU" sz="2400" dirty="0"/>
              <a:t>П</a:t>
            </a:r>
            <a:r>
              <a:rPr lang="ru-RU" sz="2400" dirty="0" smtClean="0"/>
              <a:t>о цели высказывания: повествовательные, вопросительные, побудительные</a:t>
            </a:r>
          </a:p>
          <a:p>
            <a:r>
              <a:rPr lang="ru-RU" sz="2400" dirty="0" smtClean="0"/>
              <a:t>По интонации: восклицательные и невосклицательные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62412" y="3101061"/>
            <a:ext cx="8386052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4790736" y="406103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8077" y="183088"/>
            <a:ext cx="4439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Правила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424936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sz="4400" dirty="0"/>
              <a:t> </a:t>
            </a:r>
            <a:r>
              <a:rPr lang="ru-RU" sz="4400" dirty="0" smtClean="0"/>
              <a:t>Как проверить парную согласную в корне слова?</a:t>
            </a:r>
            <a:endParaRPr lang="ru-RU" sz="4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84249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 smtClean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2400" i="1" dirty="0"/>
              <a:t>Чтобы проверить парный согласный на конце или в середине слова, можно изменить форму слова или подобрать однокоренное слово так, чтобы после него стоял гласный или звонкий согласный звук.</a:t>
            </a:r>
            <a:endParaRPr lang="ru-RU" sz="2400" i="1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84249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4689163" y="30572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3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16349" y="201400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Ребусы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3348913"/>
            <a:ext cx="4536504" cy="17595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  <a:endParaRPr lang="ru-RU" sz="2400" b="1" dirty="0">
              <a:solidFill>
                <a:srgbClr val="FFFF00"/>
              </a:solidFill>
            </a:endParaRPr>
          </a:p>
          <a:p>
            <a:endParaRPr lang="ru-RU" sz="800" b="1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  </a:t>
            </a:r>
            <a:r>
              <a:rPr lang="ru-RU" sz="4800" dirty="0" smtClean="0">
                <a:solidFill>
                  <a:schemeClr val="bg1"/>
                </a:solidFill>
              </a:rPr>
              <a:t>Носорог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9512" y="3348913"/>
            <a:ext cx="4519139" cy="175062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2606011" y="324036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Рисунок 11" descr="C:\Users\Вова\Pictures\GIF\WebArt\BD10902_.GIF"/>
          <p:cNvPicPr>
            <a:picLocks noChangeAspect="1" noChangeArrowheads="1"/>
          </p:cNvPicPr>
          <p:nvPr/>
        </p:nvPicPr>
        <p:blipFill>
          <a:blip r:embed="rId7" cstate="print"/>
          <a:srcRect r="53928"/>
          <a:stretch>
            <a:fillRect/>
          </a:stretch>
        </p:blipFill>
        <p:spPr bwMode="auto">
          <a:xfrm>
            <a:off x="670050" y="987574"/>
            <a:ext cx="836272" cy="1980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рямоугольник 2"/>
          <p:cNvSpPr/>
          <p:nvPr/>
        </p:nvSpPr>
        <p:spPr>
          <a:xfrm>
            <a:off x="1506322" y="1254341"/>
            <a:ext cx="79060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88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</a:t>
            </a:r>
            <a:endParaRPr lang="ru-RU" sz="88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3" name="Рисунок 12" descr="C:\Users\Вова\Pictures\GIF\WebArt\PE03323A.GI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987574"/>
            <a:ext cx="1882862" cy="212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4081520" y="-706542"/>
            <a:ext cx="663964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5000" dirty="0">
                <a:solidFill>
                  <a:schemeClr val="bg1"/>
                </a:solidFill>
              </a:rPr>
              <a:t>,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435142" y="1288232"/>
            <a:ext cx="620683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9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г</a:t>
            </a:r>
            <a:endParaRPr lang="ru-RU" sz="9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4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8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30410"/>
            <a:ext cx="9144001" cy="517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>
            <a:hlinkClick r:id="rId4" action="ppaction://hlinksldjump"/>
          </p:cNvPr>
          <p:cNvSpPr/>
          <p:nvPr/>
        </p:nvSpPr>
        <p:spPr>
          <a:xfrm>
            <a:off x="6904208" y="103426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hlinkClick r:id="rId5" action="ppaction://hlinksldjump"/>
          </p:cNvPr>
          <p:cNvSpPr/>
          <p:nvPr/>
        </p:nvSpPr>
        <p:spPr>
          <a:xfrm>
            <a:off x="7215667" y="452897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hlinkClick r:id="rId6" action="ppaction://hlinksldjump"/>
          </p:cNvPr>
          <p:cNvSpPr/>
          <p:nvPr/>
        </p:nvSpPr>
        <p:spPr>
          <a:xfrm>
            <a:off x="7627844" y="518784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7" action="ppaction://hlinksldjump"/>
          </p:cNvPr>
          <p:cNvSpPr/>
          <p:nvPr/>
        </p:nvSpPr>
        <p:spPr>
          <a:xfrm>
            <a:off x="6084168" y="1880816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>
            <a:hlinkClick r:id="rId8" action="ppaction://hlinksldjump"/>
          </p:cNvPr>
          <p:cNvSpPr/>
          <p:nvPr/>
        </p:nvSpPr>
        <p:spPr>
          <a:xfrm>
            <a:off x="6673405" y="1902050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hlinkClick r:id="rId9" action="ppaction://hlinksldjump"/>
          </p:cNvPr>
          <p:cNvSpPr/>
          <p:nvPr/>
        </p:nvSpPr>
        <p:spPr>
          <a:xfrm>
            <a:off x="7193923" y="1880816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hlinkClick r:id="rId10" action="ppaction://hlinksldjump"/>
          </p:cNvPr>
          <p:cNvSpPr/>
          <p:nvPr/>
        </p:nvSpPr>
        <p:spPr>
          <a:xfrm>
            <a:off x="7164288" y="2571750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hlinkClick r:id="rId11" action="ppaction://hlinksldjump"/>
          </p:cNvPr>
          <p:cNvSpPr/>
          <p:nvPr/>
        </p:nvSpPr>
        <p:spPr>
          <a:xfrm>
            <a:off x="6084168" y="3363838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hlinkClick r:id="rId12" action="ppaction://hlinksldjump"/>
          </p:cNvPr>
          <p:cNvSpPr/>
          <p:nvPr/>
        </p:nvSpPr>
        <p:spPr>
          <a:xfrm>
            <a:off x="5437170" y="3363838"/>
            <a:ext cx="574989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hlinkClick r:id="rId11" action="ppaction://hlinksldjump"/>
          </p:cNvPr>
          <p:cNvSpPr/>
          <p:nvPr/>
        </p:nvSpPr>
        <p:spPr>
          <a:xfrm>
            <a:off x="6660232" y="3363838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>
            <a:hlinkClick r:id="rId13" action="ppaction://hlinksldjump"/>
          </p:cNvPr>
          <p:cNvSpPr/>
          <p:nvPr/>
        </p:nvSpPr>
        <p:spPr>
          <a:xfrm>
            <a:off x="7164288" y="3363838"/>
            <a:ext cx="50405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215514" y="448276"/>
            <a:ext cx="871296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Правила игры</a:t>
            </a:r>
          </a:p>
          <a:p>
            <a:pPr algn="just"/>
            <a:endParaRPr lang="ru-RU" sz="2800" b="1" dirty="0" smtClean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600" dirty="0" smtClean="0">
                <a:solidFill>
                  <a:schemeClr val="bg1"/>
                </a:solidFill>
              </a:rPr>
              <a:t>Всего </a:t>
            </a:r>
            <a:r>
              <a:rPr lang="ru-RU" sz="2600" dirty="0">
                <a:solidFill>
                  <a:schemeClr val="bg1"/>
                </a:solidFill>
              </a:rPr>
              <a:t>в игре </a:t>
            </a:r>
            <a:r>
              <a:rPr lang="ru-RU" sz="2600" dirty="0" smtClean="0">
                <a:solidFill>
                  <a:schemeClr val="bg1"/>
                </a:solidFill>
              </a:rPr>
              <a:t>6 категорий </a:t>
            </a:r>
            <a:r>
              <a:rPr lang="ru-RU" sz="2600" dirty="0">
                <a:solidFill>
                  <a:schemeClr val="bg1"/>
                </a:solidFill>
              </a:rPr>
              <a:t>вопросов, каждая категория включает по </a:t>
            </a:r>
            <a:r>
              <a:rPr lang="ru-RU" sz="2600" dirty="0" smtClean="0">
                <a:solidFill>
                  <a:schemeClr val="bg1"/>
                </a:solidFill>
              </a:rPr>
              <a:t>5 вопросов </a:t>
            </a:r>
            <a:r>
              <a:rPr lang="ru-RU" sz="2600" dirty="0">
                <a:solidFill>
                  <a:schemeClr val="bg1"/>
                </a:solidFill>
              </a:rPr>
              <a:t>разной сложности.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schemeClr val="bg1"/>
                </a:solidFill>
              </a:rPr>
              <a:t>Баллы ставятся за правильные ответы на вопросы.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schemeClr val="bg1"/>
                </a:solidFill>
              </a:rPr>
              <a:t>Задача каждой команды – набрать как можно больше баллов. 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schemeClr val="bg1"/>
                </a:solidFill>
              </a:rPr>
              <a:t>Вопросы выбирает капитан команды.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ru-RU" sz="2600" dirty="0">
                <a:solidFill>
                  <a:schemeClr val="bg1"/>
                </a:solidFill>
              </a:rPr>
              <a:t>Если команда не отвечает на выбранный вопрос, то право ответа переходит к следующей команде. </a:t>
            </a:r>
          </a:p>
        </p:txBody>
      </p:sp>
    </p:spTree>
    <p:extLst>
      <p:ext uri="{BB962C8B-B14F-4D97-AF65-F5344CB8AC3E}">
        <p14:creationId xmlns:p14="http://schemas.microsoft.com/office/powerpoint/2010/main" val="186923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31348" y="234790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Ребусы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75863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endParaRPr lang="ru-RU" sz="2400" b="1" dirty="0" smtClean="0"/>
          </a:p>
          <a:p>
            <a:endParaRPr lang="ru-RU" sz="1100" dirty="0"/>
          </a:p>
          <a:p>
            <a:r>
              <a:rPr lang="ru-RU" dirty="0" smtClean="0">
                <a:solidFill>
                  <a:srgbClr val="FFFF00"/>
                </a:solidFill>
              </a:rPr>
              <a:t>   </a:t>
            </a:r>
            <a:r>
              <a:rPr lang="ru-RU" sz="4800" dirty="0" smtClean="0"/>
              <a:t>Русский</a:t>
            </a:r>
            <a:endParaRPr lang="ru-RU" sz="48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4" y="3675863"/>
            <a:ext cx="4464497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sz="800" dirty="0" smtClean="0"/>
          </a:p>
          <a:p>
            <a:r>
              <a:rPr lang="ru-RU" dirty="0" smtClean="0"/>
              <a:t>   </a:t>
            </a:r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2722924" y="394317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26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987574"/>
            <a:ext cx="63531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195485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Ребусы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1100" dirty="0"/>
          </a:p>
          <a:p>
            <a:r>
              <a:rPr lang="ru-RU" dirty="0" smtClean="0">
                <a:solidFill>
                  <a:srgbClr val="FFFF00"/>
                </a:solidFill>
              </a:rPr>
              <a:t>  </a:t>
            </a:r>
            <a:r>
              <a:rPr lang="ru-RU" sz="4800" dirty="0" smtClean="0">
                <a:solidFill>
                  <a:schemeClr val="bg1"/>
                </a:solidFill>
              </a:rPr>
              <a:t>Тротуар</a:t>
            </a:r>
            <a:endParaRPr lang="ru-RU" sz="48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59723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2572509" y="324036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Содержимое 3" descr="ребусы для детей"/>
          <p:cNvPicPr>
            <a:picLocks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987574"/>
            <a:ext cx="5075858" cy="205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6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2507" y="108568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Ребусы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  <a:endParaRPr lang="ru-RU" sz="2400" b="1" dirty="0">
              <a:solidFill>
                <a:srgbClr val="FFFF00"/>
              </a:solidFill>
            </a:endParaRPr>
          </a:p>
          <a:p>
            <a:endParaRPr lang="ru-RU" sz="800" b="1" dirty="0" smtClean="0">
              <a:solidFill>
                <a:srgbClr val="FFFF00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  </a:t>
            </a:r>
            <a:r>
              <a:rPr lang="ru-RU" sz="4400" dirty="0" smtClean="0">
                <a:solidFill>
                  <a:schemeClr val="bg1"/>
                </a:solidFill>
              </a:rPr>
              <a:t>Обложка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0391" y="305494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7" action="ppaction://hlinksldjump" highlightClick="1"/>
          </p:cNvPr>
          <p:cNvSpPr/>
          <p:nvPr/>
        </p:nvSpPr>
        <p:spPr>
          <a:xfrm>
            <a:off x="2645242" y="247058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2050" name="Picture 2" descr="Picture backgroun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91" y="938213"/>
            <a:ext cx="5781675" cy="179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3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425292" y="183088"/>
            <a:ext cx="21964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ea typeface="Calibri"/>
                <a:cs typeface="Times New Roman"/>
              </a:rPr>
              <a:t>Ребусы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r>
              <a:rPr lang="ru-RU" dirty="0" smtClean="0"/>
              <a:t> </a:t>
            </a:r>
            <a:br>
              <a:rPr lang="ru-RU" dirty="0" smtClean="0"/>
            </a:br>
            <a:r>
              <a:rPr lang="ru-RU" dirty="0" smtClean="0"/>
              <a:t>  </a:t>
            </a:r>
            <a:br>
              <a:rPr lang="ru-RU" dirty="0" smtClean="0"/>
            </a:br>
            <a:r>
              <a:rPr lang="ru-RU" dirty="0" smtClean="0"/>
              <a:t>  </a:t>
            </a:r>
            <a:r>
              <a:rPr lang="ru-RU" sz="6600" dirty="0" smtClean="0"/>
              <a:t>Квадрат</a:t>
            </a:r>
            <a:endParaRPr lang="ru-RU" sz="66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04067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2704380" y="341580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2" descr="Picture backgroun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12" y="975973"/>
            <a:ext cx="5021754" cy="204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17937" y="159812"/>
            <a:ext cx="428723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Лексика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136904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</a:t>
            </a:r>
            <a:r>
              <a:rPr lang="ru-RU" sz="4400" dirty="0" smtClean="0"/>
              <a:t>Подбери антоним к слову бесполезный</a:t>
            </a:r>
            <a:endParaRPr lang="ru-RU" sz="44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endParaRPr lang="ru-RU" dirty="0"/>
          </a:p>
          <a:p>
            <a:r>
              <a:rPr lang="ru-RU" sz="3200" dirty="0" smtClean="0"/>
              <a:t>  ценный, полезный, нужный</a:t>
            </a:r>
            <a:endParaRPr lang="ru-RU" sz="32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072119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4437067" y="292155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23528" y="218571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Лексика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30106" y="848540"/>
            <a:ext cx="8158318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 </a:t>
            </a:r>
            <a:r>
              <a:rPr lang="ru-RU" sz="3600" dirty="0" smtClean="0"/>
              <a:t>Замени одним словом словосочетание мудрый человек</a:t>
            </a:r>
            <a:endParaRPr lang="ru-RU" sz="3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199224" y="3165265"/>
            <a:ext cx="3625831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4400" b="1" dirty="0" smtClean="0">
                <a:solidFill>
                  <a:schemeClr val="bg1"/>
                </a:solidFill>
              </a:rPr>
              <a:t>Мудрец</a:t>
            </a:r>
            <a:endParaRPr lang="ru-RU" sz="4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92680" y="3165265"/>
            <a:ext cx="3654998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34562" y="324037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1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171735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Лексика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893902"/>
            <a:ext cx="7920880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dirty="0" smtClean="0"/>
              <a:t>  </a:t>
            </a:r>
            <a:r>
              <a:rPr lang="ru-RU" sz="4000" dirty="0" smtClean="0"/>
              <a:t>Назови синоним слову </a:t>
            </a:r>
            <a:r>
              <a:rPr lang="ru-RU" sz="4000" b="1" i="1" dirty="0" smtClean="0"/>
              <a:t>спать</a:t>
            </a:r>
            <a:endParaRPr lang="ru-RU" sz="4000" b="1" i="1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400" b="1" dirty="0" smtClean="0">
                <a:solidFill>
                  <a:srgbClr val="FFFF00"/>
                </a:solidFill>
              </a:rPr>
              <a:t>  </a:t>
            </a:r>
            <a:r>
              <a:rPr lang="ru-RU" sz="4000" dirty="0" smtClean="0">
                <a:solidFill>
                  <a:schemeClr val="bg1"/>
                </a:solidFill>
              </a:rPr>
              <a:t>дрыхнуть, почивать, дремать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78864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4419652" y="294371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1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83088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Лексика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14611"/>
            <a:ext cx="6552728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</a:p>
          <a:p>
            <a:r>
              <a:rPr lang="ru-RU" sz="2400" b="1" dirty="0">
                <a:solidFill>
                  <a:srgbClr val="FFFF00"/>
                </a:solidFill>
              </a:rPr>
              <a:t> </a:t>
            </a:r>
            <a:r>
              <a:rPr lang="ru-RU" sz="2400" b="1" dirty="0" smtClean="0">
                <a:solidFill>
                  <a:srgbClr val="FFFF00"/>
                </a:solidFill>
              </a:rPr>
              <a:t> </a:t>
            </a:r>
            <a:endParaRPr lang="ru-RU" sz="2000" dirty="0" smtClean="0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ru-RU" sz="2800" dirty="0"/>
              <a:t>КЛЮЧ – ИСТОЧНИК,</a:t>
            </a:r>
          </a:p>
          <a:p>
            <a:pPr algn="ctr">
              <a:defRPr/>
            </a:pPr>
            <a:r>
              <a:rPr lang="ru-RU" sz="2800" dirty="0"/>
              <a:t>МУЗЫКАЛЬНЫЙ ЗНАК</a:t>
            </a:r>
            <a:endParaRPr lang="ru-RU" sz="2800" i="1" dirty="0">
              <a:latin typeface="Times New Roman" pitchFamily="18" charset="0"/>
              <a:cs typeface="Times New Roman" pitchFamily="18" charset="0"/>
            </a:endParaRPr>
          </a:p>
          <a:p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06564" y="987574"/>
            <a:ext cx="8352928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r>
              <a:rPr lang="ru-RU" sz="5400" dirty="0" smtClean="0">
                <a:solidFill>
                  <a:schemeClr val="bg1"/>
                </a:solidFill>
              </a:rPr>
              <a:t>Каким ключом нельзя открыть замок?</a:t>
            </a:r>
            <a:endParaRPr lang="ru-RU" sz="54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24036" y="3114611"/>
            <a:ext cx="6541700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endParaRPr lang="ru-RU" dirty="0" smtClean="0">
              <a:solidFill>
                <a:schemeClr val="bg1"/>
              </a:solidFill>
            </a:endParaRPr>
          </a:p>
        </p:txBody>
      </p:sp>
      <p:sp>
        <p:nvSpPr>
          <p:cNvPr id="13" name="Управляющая кнопка: в начало 12">
            <a:hlinkClick r:id="rId6" action="ppaction://hlinksldjump" highlightClick="1"/>
          </p:cNvPr>
          <p:cNvSpPr/>
          <p:nvPr/>
        </p:nvSpPr>
        <p:spPr>
          <a:xfrm>
            <a:off x="4340684" y="274592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0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96336" y="379676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3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27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Лексика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50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   </a:t>
            </a:r>
            <a:r>
              <a:rPr lang="ru-RU" sz="3600" dirty="0"/>
              <a:t>В названии какого месяца есть первая и последняя буква русского алфавита?</a:t>
            </a:r>
          </a:p>
          <a:p>
            <a:r>
              <a:rPr lang="ru-RU" sz="3600" b="1" dirty="0" smtClean="0">
                <a:solidFill>
                  <a:srgbClr val="FFFF00"/>
                </a:solidFill>
              </a:rPr>
              <a:t> </a:t>
            </a:r>
            <a:endParaRPr lang="ru-RU" sz="3600" b="1" dirty="0" smtClean="0"/>
          </a:p>
          <a:p>
            <a:endParaRPr lang="ru-RU" sz="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Январь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Черный ящик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Её можно толочь в ступе и носить в решете. Можно прятать в неё концы и водить по ней вилами. Она бывает живая, мёртвая и на киселе. </a:t>
            </a:r>
          </a:p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А если вы не хотите отвечать на мой вопрос, то можете набрать её в рот. </a:t>
            </a:r>
          </a:p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Но в  ваших интересах на него ответить. Что это?</a:t>
            </a:r>
            <a:endParaRPr lang="ru-RU" sz="2400" b="1" i="1" dirty="0"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Вода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388328" y="3145848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6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5173909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extLst/>
        </p:spPr>
      </p:pic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713614"/>
              </p:ext>
            </p:extLst>
          </p:nvPr>
        </p:nvGraphicFramePr>
        <p:xfrm>
          <a:off x="251519" y="103426"/>
          <a:ext cx="7912041" cy="4883028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4595820"/>
                <a:gridCol w="752044"/>
                <a:gridCol w="668484"/>
                <a:gridCol w="652617"/>
                <a:gridCol w="600789"/>
                <a:gridCol w="642287"/>
              </a:tblGrid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ЗВУКИ</a:t>
                      </a:r>
                      <a:r>
                        <a:rPr lang="ru-RU" sz="2800" b="1" i="1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 И БУКВЫ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3" action="ppaction://hlinksldjump">
                            <a:snd r:embed="rId4" name="push.wav"/>
                          </a:hlinkClick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5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6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7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8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НАЙДИ</a:t>
                      </a:r>
                      <a:r>
                        <a:rPr lang="ru-RU" sz="2800" b="1" i="1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 ЛИШНЕЕ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9" action="ppaction://hlinksldjump"/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0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1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2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3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ПРАВИЛА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4" action="ppaction://hlinksldjump"/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5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6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7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8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РЕБУСЫ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19" action="ppaction://hlinksldjump"/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0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1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2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3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ЛЕКСИКА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4" action="ppaction://hlinksldjump"/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5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6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7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8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  <a:tr h="81383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i="1" u="none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ЧЕРНЫЙ</a:t>
                      </a:r>
                      <a:r>
                        <a:rPr lang="ru-RU" sz="2800" b="1" i="1" u="none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Segoe Script" panose="030B0504020000000003" pitchFamily="66" charset="0"/>
                        </a:rPr>
                        <a:t> ЯЩИК</a:t>
                      </a:r>
                      <a:endParaRPr lang="ru-RU" sz="2800" b="1" i="1" u="none" dirty="0">
                        <a:solidFill>
                          <a:srgbClr val="FFFF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Segoe Script" panose="030B0504020000000003" pitchFamily="66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29" action="ppaction://hlinksldjump"/>
                        </a:rPr>
                        <a:t>10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30" action="ppaction://hlinksldjump"/>
                        </a:rPr>
                        <a:t>20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A9F1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31" action="ppaction://hlinksldjump"/>
                        </a:rPr>
                        <a:t>30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32" action="ppaction://hlinksldjump"/>
                        </a:rPr>
                        <a:t>40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800" b="1" cap="none" spc="0" dirty="0" smtClean="0">
                          <a:ln w="1905">
                            <a:noFill/>
                          </a:ln>
                          <a:solidFill>
                            <a:schemeClr val="bg2">
                              <a:lumMod val="10000"/>
                            </a:schemeClr>
                          </a:solidFill>
                          <a:effectLst>
                            <a:innerShdw blurRad="69850" dist="43180" dir="5400000">
                              <a:srgbClr val="000000">
                                <a:alpha val="65000"/>
                              </a:srgbClr>
                            </a:innerShdw>
                          </a:effectLst>
                          <a:hlinkClick r:id="rId33" action="ppaction://hlinksldjump"/>
                        </a:rPr>
                        <a:t>50</a:t>
                      </a:r>
                      <a:endParaRPr lang="ru-RU" sz="2800" b="1" cap="none" spc="0" dirty="0">
                        <a:ln w="1905">
                          <a:noFill/>
                        </a:ln>
                        <a:solidFill>
                          <a:schemeClr val="bg2">
                            <a:lumMod val="10000"/>
                          </a:schemeClr>
                        </a:solidFill>
                        <a:effectLst>
                          <a:innerShdw blurRad="69850" dist="43180" dir="5400000">
                            <a:srgbClr val="000000">
                              <a:alpha val="65000"/>
                            </a:srgbClr>
                          </a:innerShdw>
                        </a:effectLst>
                        <a:latin typeface="Arial Narrow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3" name="Управляющая кнопка: в начало 22">
            <a:hlinkClick r:id="rId29" action="ppaction://hlinksldjump" highlightClick="1"/>
          </p:cNvPr>
          <p:cNvSpPr/>
          <p:nvPr/>
        </p:nvSpPr>
        <p:spPr>
          <a:xfrm>
            <a:off x="8449067" y="465483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839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Черный ящик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Она очень маленькая, но с её помощью можно прервать жизнь одного сказочного героя. Глупый человек может искать её в стоге сена, а тот, кто волнуется, будет на них сидеть. Новая одежда только что с неё. </a:t>
            </a:r>
          </a:p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Что это за предмет?</a:t>
            </a:r>
            <a:endParaRPr lang="ru-RU" sz="2400" i="1" dirty="0"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игла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451128" y="3140412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Черный ящик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800" b="1" dirty="0">
                <a:cs typeface="Times New Roman" pitchFamily="18" charset="0"/>
              </a:rPr>
              <a:t>Оно бывает пятым у телеги вопреки всякому здравому смыслу. И что самое удивительное, некоторые любят вставлять в него палки. На нём можно даже жить, а можно в нём вертеться, но особенно его почему – то любят белки. Что это?</a:t>
            </a:r>
            <a:endParaRPr lang="ru-RU" sz="2800" i="1" dirty="0">
              <a:cs typeface="Times New Roman" pitchFamily="18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колесо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406936" y="3156014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3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Черный ящик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40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Молодожёны очень хорошо его знают, потому что он рядом с ними целый месяц. А когда его целая бочка, то находятся вредители, готовые испортить его, добавив в него ложку дёгтя. Его обожал один представитель млекопитающих, любящий прикидываться тучкой. </a:t>
            </a:r>
          </a:p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Что это такое?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мед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360080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499742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232203"/>
            <a:ext cx="3187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Черный ящик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67544" y="893902"/>
            <a:ext cx="8064896" cy="21782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Имя апостола Петра в переводе с древнееврейского обозначает именно это. Он бывает краеугольным, а бывает преткновения. Плохой человек носит его за пазухой. В споре коса может на него найти.</a:t>
            </a:r>
          </a:p>
          <a:p>
            <a:pPr algn="ctr">
              <a:defRPr/>
            </a:pPr>
            <a:r>
              <a:rPr lang="ru-RU" sz="2400" b="1" dirty="0">
                <a:cs typeface="Times New Roman" pitchFamily="18" charset="0"/>
              </a:rPr>
              <a:t>	Что это такое?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</a:t>
            </a:r>
          </a:p>
          <a:p>
            <a:r>
              <a:rPr lang="ru-RU" sz="2000" b="1" dirty="0" smtClean="0">
                <a:solidFill>
                  <a:srgbClr val="FFFF00"/>
                </a:solidFill>
              </a:rPr>
              <a:t> </a:t>
            </a:r>
            <a:r>
              <a:rPr lang="ru-RU" sz="6000" b="1" dirty="0" smtClean="0">
                <a:solidFill>
                  <a:srgbClr val="FFFF00"/>
                </a:solidFill>
              </a:rPr>
              <a:t>камень</a:t>
            </a:r>
            <a:endParaRPr lang="ru-RU" sz="6000" dirty="0" smtClean="0"/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185760"/>
            <a:ext cx="482453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2" name="Управляющая кнопка: в начало 11">
            <a:hlinkClick r:id="rId6" action="ppaction://hlinksldjump" highlightClick="1"/>
          </p:cNvPr>
          <p:cNvSpPr/>
          <p:nvPr/>
        </p:nvSpPr>
        <p:spPr>
          <a:xfrm>
            <a:off x="4345971" y="29887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---W-O-R-K----\2018\04.19 Гильфанова. Своя игра\слайды\S-00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488" y="-2105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372190" y="379967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Л</a:t>
            </a:r>
            <a:endParaRPr lang="ru-RU" sz="6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520192" y="334613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 smtClean="0"/>
              <a:t>А</a:t>
            </a:r>
            <a:endParaRPr lang="ru-RU" sz="6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73221" y="345980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Г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785893" y="334613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Е</a:t>
            </a:r>
          </a:p>
        </p:txBody>
      </p:sp>
      <p:pic>
        <p:nvPicPr>
          <p:cNvPr id="3" name="Picture 2" descr="Picture background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8" y="0"/>
            <a:ext cx="9159200" cy="551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639431" y="1462582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785893" y="1455035"/>
            <a:ext cx="936104" cy="101566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6000" b="1" dirty="0"/>
              <a:t>Я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41335" y="1469137"/>
            <a:ext cx="791987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Д</a:t>
            </a:r>
            <a:endParaRPr lang="ru-RU" sz="5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828957" y="1461749"/>
            <a:ext cx="683564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/>
              <a:t>Я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68827" y="1455034"/>
            <a:ext cx="736006" cy="9233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sz="5400" b="1" dirty="0" smtClean="0"/>
              <a:t>Л</a:t>
            </a:r>
            <a:endParaRPr lang="ru-RU" sz="5400" b="1" dirty="0"/>
          </a:p>
        </p:txBody>
      </p:sp>
      <p:pic>
        <p:nvPicPr>
          <p:cNvPr id="1045" name="Picture 21" descr="Z:\---W-O-R-K----\2018\04.19 Гильфанова. Своя игра\слайды\буквы\01-С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631" y="282233"/>
            <a:ext cx="1120422" cy="1120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Z:\---W-O-R-K----\2018\04.19 Гильфанова. Своя игра\слайды\буквы\05-И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5631" y="1422213"/>
            <a:ext cx="112166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Z:\---W-O-R-K----\2018\04.19 Гильфанова. Своя игра\слайды\буквы\06-Г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1109" y="1431810"/>
            <a:ext cx="1098167" cy="111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Z:\---W-O-R-K----\2018\04.19 Гильфанова. Своя игра\слайды\буквы\07-Р.jpg"/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441264"/>
            <a:ext cx="1107643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Z:\---W-O-R-K----\2018\04.19 Гильфанова. Своя игра\слайды\буквы\08-А.jp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7498" y="1429036"/>
            <a:ext cx="111465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Z:\---W-O-R-K----\2018\04.19 Гильфанова. Своя игра\слайды\буквы\03-О.jpg"/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0006" y="294371"/>
            <a:ext cx="1107643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Z:\---W-O-R-K----\2018\04.19 Гильфанова. Своя игра\слайды\буквы\02-В.jpg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9777" y="292979"/>
            <a:ext cx="1093622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Z:\---W-O-R-K----\2018\04.19 Гильфанова. Своя игра\слайды\буквы\04-О.jpg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96618" y="273966"/>
            <a:ext cx="1114654" cy="112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923062" y="3435846"/>
            <a:ext cx="5178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 prst="riblet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ru-RU" sz="5400" b="1" cap="none" spc="0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Спасибо за игру!</a:t>
            </a:r>
            <a:endParaRPr lang="ru-RU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4098" name="Picture 2" descr="Picture background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6608" y="638139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icture background"/>
          <p:cNvPicPr>
            <a:picLocks noChangeAspect="1" noChangeArrowheads="1" noCrop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827" y="124527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Unknown artist - Просто красиво.Музыка для души.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92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3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06062" y="160744"/>
            <a:ext cx="46434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Звуки и буквы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7920880" cy="2448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2400" dirty="0"/>
          </a:p>
          <a:p>
            <a:r>
              <a:rPr lang="ru-RU" sz="2400" dirty="0" smtClean="0"/>
              <a:t>  </a:t>
            </a:r>
            <a:r>
              <a:rPr lang="ru-RU" sz="5400" dirty="0" smtClean="0"/>
              <a:t>Назови 11 букву русского алфавита?</a:t>
            </a:r>
            <a:endParaRPr lang="ru-RU" sz="5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r>
              <a:rPr lang="ru-RU" sz="2400" b="1" dirty="0" smtClean="0"/>
              <a:t>  </a:t>
            </a:r>
          </a:p>
          <a:p>
            <a:endParaRPr lang="ru-RU" sz="800" dirty="0"/>
          </a:p>
          <a:p>
            <a:r>
              <a:rPr lang="ru-RU" sz="6000" dirty="0" smtClean="0"/>
              <a:t>   Й</a:t>
            </a:r>
            <a:endParaRPr lang="ru-RU" sz="6000" dirty="0"/>
          </a:p>
        </p:txBody>
      </p:sp>
      <p:sp>
        <p:nvSpPr>
          <p:cNvPr id="6" name="Управляющая кнопка: в начало 5">
            <a:hlinkClick r:id="rId6" action="ppaction://hlinksldjump" highlightClick="1"/>
          </p:cNvPr>
          <p:cNvSpPr/>
          <p:nvPr/>
        </p:nvSpPr>
        <p:spPr>
          <a:xfrm>
            <a:off x="3923928" y="298239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7500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52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3447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Звуки и буквы 20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7920880" cy="2448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2400" dirty="0"/>
          </a:p>
          <a:p>
            <a:r>
              <a:rPr lang="ru-RU" sz="2400" dirty="0" smtClean="0"/>
              <a:t>  </a:t>
            </a:r>
            <a:r>
              <a:rPr lang="ru-RU" sz="3600" dirty="0" smtClean="0"/>
              <a:t>Сколько гласных букв в русском языке? </a:t>
            </a:r>
            <a:endParaRPr lang="ru-RU" sz="36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endParaRPr lang="en-US" sz="2400" b="1" dirty="0" smtClean="0">
              <a:solidFill>
                <a:srgbClr val="FFFF00"/>
              </a:solidFill>
            </a:endParaRPr>
          </a:p>
          <a:p>
            <a:endParaRPr lang="en-US" b="1" dirty="0" smtClean="0">
              <a:solidFill>
                <a:srgbClr val="FFFF00"/>
              </a:solidFill>
            </a:endParaRPr>
          </a:p>
          <a:p>
            <a:r>
              <a:rPr lang="en-US" sz="4000" dirty="0" smtClean="0"/>
              <a:t>   </a:t>
            </a:r>
            <a:r>
              <a:rPr lang="ru-RU" sz="4000" dirty="0" smtClean="0"/>
              <a:t>10 </a:t>
            </a:r>
          </a:p>
        </p:txBody>
      </p:sp>
      <p:sp>
        <p:nvSpPr>
          <p:cNvPr id="14" name="Управляющая кнопка: в начало 13">
            <a:hlinkClick r:id="rId6" action="ppaction://hlinksldjump" highlightClick="1"/>
          </p:cNvPr>
          <p:cNvSpPr/>
          <p:nvPr/>
        </p:nvSpPr>
        <p:spPr>
          <a:xfrm>
            <a:off x="4105589" y="324036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2920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87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35407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Звуки и буквы  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064896" cy="2448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r>
              <a:rPr lang="ru-RU" sz="5400" dirty="0" smtClean="0"/>
              <a:t>Поставьте правильно ударение в слове ЩАВЕЛЬ</a:t>
            </a:r>
            <a:endParaRPr lang="ru-RU" sz="5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endParaRPr lang="en-US" sz="2400" b="1" dirty="0" smtClean="0">
              <a:solidFill>
                <a:srgbClr val="FFFF00"/>
              </a:solidFill>
            </a:endParaRPr>
          </a:p>
          <a:p>
            <a:endParaRPr lang="ru-RU" sz="1100" dirty="0"/>
          </a:p>
          <a:p>
            <a:r>
              <a:rPr lang="ru-RU" sz="6000" dirty="0" smtClean="0">
                <a:solidFill>
                  <a:srgbClr val="FFFF00"/>
                </a:solidFill>
              </a:rPr>
              <a:t> </a:t>
            </a:r>
            <a:r>
              <a:rPr lang="ru-RU" sz="6000" dirty="0" err="1" smtClean="0">
                <a:solidFill>
                  <a:srgbClr val="FFFF00"/>
                </a:solidFill>
              </a:rPr>
              <a:t>щавЕль</a:t>
            </a:r>
            <a:endParaRPr lang="ru-RU" sz="6000" dirty="0">
              <a:solidFill>
                <a:schemeClr val="bg1"/>
              </a:solidFill>
            </a:endParaRPr>
          </a:p>
        </p:txBody>
      </p:sp>
      <p:sp>
        <p:nvSpPr>
          <p:cNvPr id="12" name="Управляющая кнопка: в начало 11">
            <a:hlinkClick r:id="rId7" action="ppaction://hlinksldjump" highlightClick="1"/>
          </p:cNvPr>
          <p:cNvSpPr/>
          <p:nvPr/>
        </p:nvSpPr>
        <p:spPr>
          <a:xfrm>
            <a:off x="4085342" y="318122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29952" y="363852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7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3447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Звуки и буквы </a:t>
            </a:r>
            <a:r>
              <a:rPr 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</a:t>
            </a:r>
            <a:r>
              <a:rPr lang="ru-RU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48288" y="939517"/>
            <a:ext cx="8400176" cy="2448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2400" b="1" dirty="0" smtClean="0"/>
          </a:p>
          <a:p>
            <a:r>
              <a:rPr lang="ru-RU" sz="4400" dirty="0" smtClean="0"/>
              <a:t>Замените словосочетание популярная игра на льду одним словом с удвоенной согласной</a:t>
            </a:r>
            <a:endParaRPr lang="ru-RU" sz="4400" dirty="0"/>
          </a:p>
          <a:p>
            <a:endParaRPr lang="ru-RU" dirty="0"/>
          </a:p>
          <a:p>
            <a:r>
              <a:rPr lang="ru-RU" dirty="0"/>
              <a:t>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08716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r>
              <a:rPr lang="ru-RU" sz="2400" b="1" dirty="0" smtClean="0"/>
              <a:t> </a:t>
            </a:r>
            <a:r>
              <a:rPr lang="ru-RU" sz="5400" b="1" dirty="0" smtClean="0"/>
              <a:t>хоккей </a:t>
            </a:r>
          </a:p>
          <a:p>
            <a:endParaRPr lang="ru-RU" dirty="0"/>
          </a:p>
        </p:txBody>
      </p:sp>
      <p:sp>
        <p:nvSpPr>
          <p:cNvPr id="13" name="Управляющая кнопка: в начало 12">
            <a:hlinkClick r:id="rId6" action="ppaction://hlinksldjump" highlightClick="1"/>
          </p:cNvPr>
          <p:cNvSpPr/>
          <p:nvPr/>
        </p:nvSpPr>
        <p:spPr>
          <a:xfrm>
            <a:off x="4085342" y="349284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645160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81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251520" y="195486"/>
            <a:ext cx="3447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Звуки и буквы 50: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95536" y="987574"/>
            <a:ext cx="8352928" cy="2448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Вопрос:</a:t>
            </a:r>
            <a:r>
              <a:rPr lang="ru-RU" sz="2400" b="1" dirty="0" smtClean="0"/>
              <a:t>  </a:t>
            </a:r>
          </a:p>
          <a:p>
            <a:endParaRPr lang="ru-RU" sz="2400" dirty="0"/>
          </a:p>
          <a:p>
            <a:r>
              <a:rPr lang="ru-RU" sz="4000" dirty="0" smtClean="0"/>
              <a:t>  Отгадайте название мультфильма , в котором оставлены только согласные буквы: </a:t>
            </a:r>
            <a:r>
              <a:rPr lang="ru-RU" sz="4000" dirty="0" err="1" smtClean="0"/>
              <a:t>кр</a:t>
            </a:r>
            <a:r>
              <a:rPr lang="ru-RU" sz="4000" dirty="0" smtClean="0"/>
              <a:t>-с-в-ц- -ч-д-в-щ</a:t>
            </a:r>
            <a:endParaRPr lang="ru-RU" sz="40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395536" y="3603856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</a:t>
            </a:r>
            <a:endParaRPr lang="en-US" sz="2400" b="1" dirty="0" smtClean="0">
              <a:solidFill>
                <a:srgbClr val="FFFF00"/>
              </a:solidFill>
            </a:endParaRPr>
          </a:p>
          <a:p>
            <a:r>
              <a:rPr lang="en-US" sz="1200" b="1" dirty="0" smtClean="0">
                <a:solidFill>
                  <a:srgbClr val="FFFF00"/>
                </a:solidFill>
              </a:rPr>
              <a:t> </a:t>
            </a:r>
          </a:p>
          <a:p>
            <a:r>
              <a:rPr lang="ru-RU" sz="3200" dirty="0" smtClean="0">
                <a:solidFill>
                  <a:schemeClr val="bg1"/>
                </a:solidFill>
              </a:rPr>
              <a:t>Красавица и Чудовище</a:t>
            </a:r>
            <a:endParaRPr lang="ru-RU" sz="3200" b="1" dirty="0" smtClean="0"/>
          </a:p>
          <a:p>
            <a:endParaRPr lang="ru-RU" sz="3200" dirty="0"/>
          </a:p>
        </p:txBody>
      </p:sp>
      <p:sp>
        <p:nvSpPr>
          <p:cNvPr id="12" name="Управляющая кнопка: в начало 11">
            <a:hlinkClick r:id="rId7" action="ppaction://hlinksldjump" highlightClick="1"/>
          </p:cNvPr>
          <p:cNvSpPr/>
          <p:nvPr/>
        </p:nvSpPr>
        <p:spPr>
          <a:xfrm>
            <a:off x="4067461" y="324036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95536" y="3596598"/>
            <a:ext cx="4464496" cy="13045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1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09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2528888"/>
            <a:ext cx="9144000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Z:\---W-O-R-K----\2018\04.19 Гильфанова. Своя игра\слайды\S-00-2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44001" cy="252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225463"/>
            <a:ext cx="7488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</a:rPr>
              <a:t>Найди лишнее</a:t>
            </a:r>
            <a:r>
              <a:rPr lang="ru-RU" sz="3200" b="1" dirty="0" smtClean="0">
                <a:solidFill>
                  <a:srgbClr val="FFFF00"/>
                </a:solidFill>
                <a:latin typeface="Arial Narrow" pitchFamily="34" charset="0"/>
                <a:cs typeface="Times New Roman"/>
              </a:rPr>
              <a:t> </a:t>
            </a:r>
            <a:r>
              <a:rPr lang="ru-RU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10: </a:t>
            </a:r>
            <a:endParaRPr lang="ru-RU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323528" y="1026728"/>
            <a:ext cx="8280920" cy="19709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000" b="1" dirty="0" smtClean="0"/>
              <a:t>Найди лишнее слово:</a:t>
            </a:r>
          </a:p>
          <a:p>
            <a:r>
              <a:rPr lang="ru-RU" sz="4000" b="1" dirty="0" smtClean="0">
                <a:solidFill>
                  <a:srgbClr val="A9F1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Чирикать, петь, кружиться, яркая</a:t>
            </a:r>
            <a:endParaRPr lang="ru-RU" sz="4000" dirty="0">
              <a:solidFill>
                <a:srgbClr val="A9F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ru-RU" dirty="0">
              <a:solidFill>
                <a:srgbClr val="A9F1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23528" y="3144731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Ответ:  </a:t>
            </a:r>
          </a:p>
          <a:p>
            <a:endParaRPr lang="ru-RU" sz="800" b="1" dirty="0">
              <a:solidFill>
                <a:srgbClr val="FFFF00"/>
              </a:solidFill>
            </a:endParaRPr>
          </a:p>
          <a:p>
            <a:r>
              <a:rPr lang="ru-RU" dirty="0" smtClean="0"/>
              <a:t>   </a:t>
            </a:r>
            <a:r>
              <a:rPr lang="ru-RU" sz="4400" dirty="0" smtClean="0"/>
              <a:t>Яркая </a:t>
            </a:r>
            <a:endParaRPr lang="ru-RU" sz="4400" dirty="0" smtClean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17848" y="3144731"/>
            <a:ext cx="4104456" cy="185167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400" b="1" dirty="0" smtClean="0"/>
              <a:t>  </a:t>
            </a:r>
            <a:r>
              <a:rPr lang="ru-RU" sz="2400" b="1" dirty="0" smtClean="0">
                <a:solidFill>
                  <a:srgbClr val="FFFF00"/>
                </a:solidFill>
              </a:rPr>
              <a:t>Ответ</a:t>
            </a:r>
          </a:p>
          <a:p>
            <a:endParaRPr lang="ru-RU" sz="2400" b="1" dirty="0">
              <a:solidFill>
                <a:srgbClr val="FFFF00"/>
              </a:solidFill>
            </a:endParaRPr>
          </a:p>
          <a:p>
            <a:r>
              <a:rPr lang="ru-RU" sz="2400" b="1" dirty="0" smtClean="0"/>
              <a:t>  </a:t>
            </a: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11" name="Управляющая кнопка: в начало 10">
            <a:hlinkClick r:id="rId6" action="ppaction://hlinksldjump" highlightClick="1"/>
          </p:cNvPr>
          <p:cNvSpPr/>
          <p:nvPr/>
        </p:nvSpPr>
        <p:spPr>
          <a:xfrm>
            <a:off x="6876256" y="323315"/>
            <a:ext cx="336209" cy="339502"/>
          </a:xfrm>
          <a:prstGeom prst="actionButtonBeginning">
            <a:avLst/>
          </a:prstGeom>
          <a:solidFill>
            <a:srgbClr val="FFFF00"/>
          </a:solidFill>
          <a:ln w="3175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2" name="Звук перед началом новостей (тиканье часов на Первом канале)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216" y="383619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53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127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1002</Words>
  <Application>Microsoft Office PowerPoint</Application>
  <PresentationFormat>Экран (16:9)</PresentationFormat>
  <Paragraphs>316</Paragraphs>
  <Slides>34</Slides>
  <Notes>3</Notes>
  <HiddenSlides>0</HiddenSlides>
  <MMClips>31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34</vt:i4>
      </vt:variant>
    </vt:vector>
  </HeadingPairs>
  <TitlesOfParts>
    <vt:vector size="35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2021-10-02T11:08:46Z</dcterms:created>
  <dcterms:modified xsi:type="dcterms:W3CDTF">2024-10-03T05:33:53Z</dcterms:modified>
</cp:coreProperties>
</file>